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14"/>
  </p:notesMasterIdLst>
  <p:sldIdLst>
    <p:sldId id="280" r:id="rId2"/>
    <p:sldId id="284" r:id="rId3"/>
    <p:sldId id="279" r:id="rId4"/>
    <p:sldId id="278" r:id="rId5"/>
    <p:sldId id="277" r:id="rId6"/>
    <p:sldId id="276" r:id="rId7"/>
    <p:sldId id="275" r:id="rId8"/>
    <p:sldId id="273" r:id="rId9"/>
    <p:sldId id="286" r:id="rId10"/>
    <p:sldId id="271" r:id="rId11"/>
    <p:sldId id="287" r:id="rId12"/>
    <p:sldId id="27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 autoAdjust="0"/>
    <p:restoredTop sz="83039"/>
  </p:normalViewPr>
  <p:slideViewPr>
    <p:cSldViewPr snapToGrid="0">
      <p:cViewPr varScale="1">
        <p:scale>
          <a:sx n="88" d="100"/>
          <a:sy n="88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DD821-E2CE-AE41-B145-1AC0129028C5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40D11-7F3D-E943-A33C-7C4177186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7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5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7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9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D11-7F3D-E943-A33C-7C41771860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74A5-762E-3E33-5A83-6F033A4B4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842E8-2640-2D0D-6BD4-BFA77634B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638" y="364615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37132D-C33A-690D-D6F2-3FF7E3B0F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239" y="6129871"/>
            <a:ext cx="8059479" cy="37173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1800" b="1">
                <a:solidFill>
                  <a:srgbClr val="17178A"/>
                </a:solidFill>
              </a:defRPr>
            </a:lvl1pPr>
          </a:lstStyle>
          <a:p>
            <a:pPr lvl="0"/>
            <a:r>
              <a:rPr lang="en-US" dirty="0" err="1"/>
              <a:t>ReAct</a:t>
            </a:r>
            <a:r>
              <a:rPr lang="en-US" dirty="0"/>
              <a:t> 2022, </a:t>
            </a:r>
            <a:r>
              <a:rPr lang="en-US" dirty="0" err="1"/>
              <a:t>Sci-ROI@India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74A5-762E-3E33-5A83-6F033A4B4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7" y="490760"/>
            <a:ext cx="10951533" cy="685172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842E8-2640-2D0D-6BD4-BFA77634B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46" y="1689764"/>
            <a:ext cx="10951533" cy="3902961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37132D-C33A-690D-D6F2-3FF7E3B0F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239" y="6129871"/>
            <a:ext cx="8059479" cy="37173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 sz="1800" b="1">
                <a:solidFill>
                  <a:srgbClr val="17178A"/>
                </a:solidFill>
              </a:defRPr>
            </a:lvl1pPr>
          </a:lstStyle>
          <a:p>
            <a:pPr lvl="0"/>
            <a:r>
              <a:rPr lang="en-US" dirty="0" err="1"/>
              <a:t>ReAct</a:t>
            </a:r>
            <a:r>
              <a:rPr lang="en-US" dirty="0"/>
              <a:t> 2022, </a:t>
            </a:r>
            <a:r>
              <a:rPr lang="en-US" dirty="0" err="1"/>
              <a:t>Sci-ROI@India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0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394478CB-F476-FDBB-B8CC-DBCB75D30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" t="8888" r="4911" b="27661"/>
          <a:stretch/>
        </p:blipFill>
        <p:spPr>
          <a:xfrm>
            <a:off x="11130118" y="5892823"/>
            <a:ext cx="918061" cy="8381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973A2E-EE54-939A-8656-33B4ED108585}"/>
              </a:ext>
            </a:extLst>
          </p:cNvPr>
          <p:cNvGrpSpPr/>
          <p:nvPr/>
        </p:nvGrpSpPr>
        <p:grpSpPr>
          <a:xfrm flipH="1">
            <a:off x="838198" y="5785735"/>
            <a:ext cx="10515602" cy="45719"/>
            <a:chOff x="838199" y="4486810"/>
            <a:chExt cx="10515602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15092E-5BE4-C8DC-1EEC-4D65A19930BF}"/>
                </a:ext>
              </a:extLst>
            </p:cNvPr>
            <p:cNvSpPr/>
            <p:nvPr userDrawn="1"/>
          </p:nvSpPr>
          <p:spPr>
            <a:xfrm>
              <a:off x="838199" y="4486810"/>
              <a:ext cx="8207477" cy="45719"/>
            </a:xfrm>
            <a:prstGeom prst="rect">
              <a:avLst/>
            </a:prstGeom>
            <a:solidFill>
              <a:srgbClr val="1717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62461E-1DA3-2B8C-C721-41A87AC8149C}"/>
                </a:ext>
              </a:extLst>
            </p:cNvPr>
            <p:cNvSpPr/>
            <p:nvPr userDrawn="1"/>
          </p:nvSpPr>
          <p:spPr>
            <a:xfrm>
              <a:off x="9045677" y="4486810"/>
              <a:ext cx="2308124" cy="45719"/>
            </a:xfrm>
            <a:prstGeom prst="rect">
              <a:avLst/>
            </a:prstGeom>
            <a:solidFill>
              <a:srgbClr val="F25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F7002-9DD8-8D49-7F65-E171D820D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8" y="6365851"/>
            <a:ext cx="41148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rgbClr val="17178A"/>
                </a:solidFill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4317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10" Type="http://schemas.openxmlformats.org/officeDocument/2006/relationships/image" Target="../media/image12.png" /><Relationship Id="rId4" Type="http://schemas.openxmlformats.org/officeDocument/2006/relationships/image" Target="../media/image6.png" /><Relationship Id="rId9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emf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png" /><Relationship Id="rId4" Type="http://schemas.openxmlformats.org/officeDocument/2006/relationships/image" Target="../media/image1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170.png" /><Relationship Id="rId7" Type="http://schemas.openxmlformats.org/officeDocument/2006/relationships/image" Target="../media/image2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27.pn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0.png" /><Relationship Id="rId5" Type="http://schemas.openxmlformats.org/officeDocument/2006/relationships/image" Target="../media/image31.png" /><Relationship Id="rId4" Type="http://schemas.openxmlformats.org/officeDocument/2006/relationships/image" Target="../media/image2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0AFF-A789-D421-AFCD-EA8027E4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638" y="701749"/>
            <a:ext cx="9144000" cy="2138363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Process Parameters on Attainable Feature Heights in Photoinduced Marangoni Patterning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B7FAB-F187-4371-B9D2-7F89B6B9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8032"/>
            <a:ext cx="9144000" cy="1352397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Aneendya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Datta Gupta (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Ramakrishna Mission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Rahara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</a:p>
          <a:p>
            <a:pPr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Dhruv Kumar (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NIT Agartala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8CEDF-7F82-E6FC-0E75-C42A8AD2E9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47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0714-D3CB-FF2F-4E42-33B1042E5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42C0E82-06F2-BC27-C523-3DE4B61C114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3647" y="1693703"/>
                <a:ext cx="10951533" cy="2936354"/>
              </a:xfrm>
            </p:spPr>
            <p:txBody>
              <a:bodyPr/>
              <a:lstStyle/>
              <a:p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variation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well understood physically</a:t>
                </a:r>
              </a:p>
              <a:p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Different physical mechanisms dominate in extreme regimes of parameter space</a:t>
                </a: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I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Our findings can be helpful for achieving desired height of patterned films</a:t>
                </a: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42C0E82-06F2-BC27-C523-3DE4B61C1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3647" y="1693703"/>
                <a:ext cx="10951533" cy="2936354"/>
              </a:xfrm>
              <a:blipFill>
                <a:blip r:embed="rId3"/>
                <a:stretch>
                  <a:fillRect l="-694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7EFA-A8ED-C33D-E241-543015038F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16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8588-114F-204D-8982-61DEFE4DE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Supplementary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C029-8585-1442-B03C-8080CBCF2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B2F17A-B495-8274-1376-6FB10FDB226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l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expression for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4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B2F17A-B495-8274-1376-6FB10FDB2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l="-1968" t="-34545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78960E0-A5D7-4D23-F2B1-CA71EC58095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3646" y="1308432"/>
                <a:ext cx="10951533" cy="4241136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After solving equations (1) and (2),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I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78960E0-A5D7-4D23-F2B1-CA71EC580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3646" y="1308432"/>
                <a:ext cx="10951533" cy="4241136"/>
              </a:xfrm>
              <a:blipFill>
                <a:blip r:embed="rId4"/>
                <a:stretch>
                  <a:fillRect l="-579" t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70A5-B0A8-A7FD-5B58-B1971A70D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32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6C42-F7C4-57C0-4D12-83B65ACD2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7" y="385542"/>
            <a:ext cx="10951533" cy="6851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Patterned Polymer Films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E079E-C282-FB89-8883-C9E8493A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Optical Nanoscale Patterning Through Surface‐Textured Polymer Films - Fang  - 2014 - Advanced Optical Materials - Wiley Online Library">
            <a:extLst>
              <a:ext uri="{FF2B5EF4-FFF2-40B4-BE49-F238E27FC236}">
                <a16:creationId xmlns:a16="http://schemas.microsoft.com/office/drawing/2014/main" id="{31C57C9F-F3BB-5C89-3B03-FA937E29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70" y="1286561"/>
            <a:ext cx="3874636" cy="348090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32C22-C982-2640-230D-D09917233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41" y="1286561"/>
            <a:ext cx="2382355" cy="19174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AD52F-9C82-891F-6086-DC3382AE8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342" y="3203964"/>
            <a:ext cx="2382355" cy="15635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91642-55C5-E413-E99A-053D680A1F01}"/>
              </a:ext>
            </a:extLst>
          </p:cNvPr>
          <p:cNvSpPr txBox="1"/>
          <p:nvPr/>
        </p:nvSpPr>
        <p:spPr>
          <a:xfrm>
            <a:off x="9224897" y="1491298"/>
            <a:ext cx="2006600" cy="3108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Clockwise:</a:t>
            </a:r>
          </a:p>
          <a:p>
            <a:r>
              <a:rPr lang="en-US" dirty="0"/>
              <a:t>(1) M. Fang et al.,</a:t>
            </a:r>
          </a:p>
          <a:p>
            <a:r>
              <a:rPr lang="en-US" i="1" dirty="0"/>
              <a:t>Advanced Optical Materials</a:t>
            </a:r>
            <a:r>
              <a:rPr lang="en-US" dirty="0"/>
              <a:t>, 2014, </a:t>
            </a:r>
            <a:r>
              <a:rPr lang="en-US" b="1" dirty="0"/>
              <a:t>2</a:t>
            </a:r>
            <a:r>
              <a:rPr lang="en-US" dirty="0"/>
              <a:t>, 855–860.</a:t>
            </a:r>
            <a:endParaRPr lang="en-IN" dirty="0"/>
          </a:p>
          <a:p>
            <a:r>
              <a:rPr lang="en-IN" dirty="0"/>
              <a:t>(2) Y. Zhao et al., </a:t>
            </a:r>
            <a:r>
              <a:rPr lang="en-IN" i="1" dirty="0"/>
              <a:t>Advanced Healthcare Materials</a:t>
            </a:r>
            <a:r>
              <a:rPr lang="en-IN" dirty="0"/>
              <a:t>, 2019, </a:t>
            </a:r>
            <a:r>
              <a:rPr lang="en-IN" b="1" dirty="0"/>
              <a:t>8</a:t>
            </a:r>
            <a:r>
              <a:rPr lang="en-IN" dirty="0"/>
              <a:t>, 1801187.</a:t>
            </a:r>
            <a:endParaRPr lang="en-US" dirty="0"/>
          </a:p>
          <a:p>
            <a:r>
              <a:rPr lang="en-US" dirty="0"/>
              <a:t>(3) J. Mei et al., </a:t>
            </a:r>
            <a:r>
              <a:rPr lang="en-US" i="1" dirty="0"/>
              <a:t>Journal of the American Chemical Society</a:t>
            </a:r>
            <a:r>
              <a:rPr lang="en-US" dirty="0"/>
              <a:t>, 2013, </a:t>
            </a:r>
            <a:r>
              <a:rPr lang="en-US" b="1" dirty="0"/>
              <a:t>135</a:t>
            </a:r>
            <a:r>
              <a:rPr lang="en-US" dirty="0"/>
              <a:t>, 6724–6746.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C6A4A-9900-AC3D-D3A0-044783F9C8DF}"/>
              </a:ext>
            </a:extLst>
          </p:cNvPr>
          <p:cNvSpPr txBox="1"/>
          <p:nvPr/>
        </p:nvSpPr>
        <p:spPr>
          <a:xfrm>
            <a:off x="1760505" y="5106381"/>
            <a:ext cx="889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One technique to create patterned films –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Marangoni patterning</a:t>
            </a:r>
            <a:endParaRPr lang="en-IN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DEDC-15B7-AA9A-3BC5-18C6F1A1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60" y="306528"/>
            <a:ext cx="10951533" cy="6851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Mechanisms Involved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E33B3-EE4B-2F91-7D4B-944341D1B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FDF89-3A25-5E57-DAB7-E8D790854ACC}"/>
              </a:ext>
            </a:extLst>
          </p:cNvPr>
          <p:cNvSpPr txBox="1"/>
          <p:nvPr/>
        </p:nvSpPr>
        <p:spPr>
          <a:xfrm>
            <a:off x="9077483" y="3527837"/>
            <a:ext cx="3066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S. K. Stanley et al., </a:t>
            </a:r>
            <a:r>
              <a:rPr lang="en-US" sz="1400" i="1" dirty="0"/>
              <a:t>Colloids and Surfaces A: Physicochemical and Engineering Aspects</a:t>
            </a:r>
            <a:r>
              <a:rPr lang="en-US" sz="1400" dirty="0"/>
              <a:t>, 2020, </a:t>
            </a:r>
            <a:r>
              <a:rPr lang="en-US" sz="1400" b="1" dirty="0"/>
              <a:t>603</a:t>
            </a:r>
            <a:r>
              <a:rPr lang="en-US" sz="1400" dirty="0"/>
              <a:t>, 125217.</a:t>
            </a:r>
            <a:endParaRPr lang="en-IN"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E51B92-5CBF-CF49-B6EC-61ACEE2D38F6}"/>
              </a:ext>
            </a:extLst>
          </p:cNvPr>
          <p:cNvGrpSpPr/>
          <p:nvPr/>
        </p:nvGrpSpPr>
        <p:grpSpPr>
          <a:xfrm>
            <a:off x="7041874" y="1270542"/>
            <a:ext cx="4071219" cy="2153643"/>
            <a:chOff x="1055824" y="3677627"/>
            <a:chExt cx="4071219" cy="2153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3FE7D28-E509-1CE6-4500-6474E5D4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824" y="3677627"/>
              <a:ext cx="4071219" cy="1649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BFF723-5283-27E1-0A5D-C60C2C91A217}"/>
                </a:ext>
              </a:extLst>
            </p:cNvPr>
            <p:cNvSpPr txBox="1"/>
            <p:nvPr/>
          </p:nvSpPr>
          <p:spPr>
            <a:xfrm>
              <a:off x="1550651" y="4666981"/>
              <a:ext cx="769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low 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D7F7DF-1C03-87DE-1546-2D37A3CED0C9}"/>
                </a:ext>
              </a:extLst>
            </p:cNvPr>
            <p:cNvSpPr txBox="1"/>
            <p:nvPr/>
          </p:nvSpPr>
          <p:spPr>
            <a:xfrm>
              <a:off x="3977527" y="4591541"/>
              <a:ext cx="769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low 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1B59EA-3A84-A41E-DFD9-DBEEB4E99B8F}"/>
                </a:ext>
              </a:extLst>
            </p:cNvPr>
            <p:cNvSpPr txBox="1"/>
            <p:nvPr/>
          </p:nvSpPr>
          <p:spPr>
            <a:xfrm>
              <a:off x="2645659" y="4392766"/>
              <a:ext cx="845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High 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53202-32A6-4124-6377-84762AE69435}"/>
                </a:ext>
              </a:extLst>
            </p:cNvPr>
            <p:cNvSpPr txBox="1"/>
            <p:nvPr/>
          </p:nvSpPr>
          <p:spPr>
            <a:xfrm>
              <a:off x="1983771" y="5461938"/>
              <a:ext cx="2869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Capillary Leveling Effect</a:t>
              </a:r>
              <a:endParaRPr lang="en-IN" sz="18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68B784-A452-3346-9F3C-6D8600D2DCC0}"/>
              </a:ext>
            </a:extLst>
          </p:cNvPr>
          <p:cNvGrpSpPr/>
          <p:nvPr/>
        </p:nvGrpSpPr>
        <p:grpSpPr>
          <a:xfrm>
            <a:off x="4766515" y="3743217"/>
            <a:ext cx="3539856" cy="1940043"/>
            <a:chOff x="5598667" y="3945096"/>
            <a:chExt cx="3539856" cy="1940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11F284-6A2C-A694-DB06-DF3C72CB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" t="9401" r="2809" b="7492"/>
            <a:stretch/>
          </p:blipFill>
          <p:spPr>
            <a:xfrm>
              <a:off x="5598667" y="3945096"/>
              <a:ext cx="3539856" cy="147745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519968-E158-112A-2224-DB33CEC2F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559" y="4837713"/>
              <a:ext cx="468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E84F28-3CD7-1D44-E121-A2FDD3B9F509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00" y="4837713"/>
              <a:ext cx="468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BA19D9-FCC9-9DCF-5C39-5CF32DC6D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5289" y="4837713"/>
              <a:ext cx="468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16BEFD-E7BF-A746-0362-EADF8286A6C7}"/>
                </a:ext>
              </a:extLst>
            </p:cNvPr>
            <p:cNvCxnSpPr>
              <a:cxnSpLocks/>
            </p:cNvCxnSpPr>
            <p:nvPr/>
          </p:nvCxnSpPr>
          <p:spPr>
            <a:xfrm>
              <a:off x="5733680" y="4837713"/>
              <a:ext cx="468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DA06E2-1D3C-AC0B-26AB-24B5F28AE108}"/>
                </a:ext>
              </a:extLst>
            </p:cNvPr>
            <p:cNvSpPr txBox="1"/>
            <p:nvPr/>
          </p:nvSpPr>
          <p:spPr>
            <a:xfrm>
              <a:off x="6105354" y="4841767"/>
              <a:ext cx="828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Low 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1FBB84-79F3-5BB1-9048-7AFDDADDCE22}"/>
                </a:ext>
              </a:extLst>
            </p:cNvPr>
            <p:cNvSpPr txBox="1"/>
            <p:nvPr/>
          </p:nvSpPr>
          <p:spPr>
            <a:xfrm>
              <a:off x="6994948" y="4829285"/>
              <a:ext cx="838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High 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7EFBE-BFAA-3A45-396A-E1146E960520}"/>
                </a:ext>
              </a:extLst>
            </p:cNvPr>
            <p:cNvSpPr txBox="1"/>
            <p:nvPr/>
          </p:nvSpPr>
          <p:spPr>
            <a:xfrm>
              <a:off x="7879589" y="4827821"/>
              <a:ext cx="828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Low C</a:t>
              </a:r>
              <a:endParaRPr lang="en-IN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575A99-A650-FAE3-4C58-6E9DD37F02A0}"/>
                </a:ext>
              </a:extLst>
            </p:cNvPr>
            <p:cNvSpPr txBox="1"/>
            <p:nvPr/>
          </p:nvSpPr>
          <p:spPr>
            <a:xfrm>
              <a:off x="6075712" y="5515807"/>
              <a:ext cx="282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Photoproduct Diffusion</a:t>
              </a:r>
              <a:endParaRPr lang="en-IN" sz="1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B41592-66B8-0E4C-8BA4-034ED4DBC529}"/>
              </a:ext>
            </a:extLst>
          </p:cNvPr>
          <p:cNvGrpSpPr/>
          <p:nvPr/>
        </p:nvGrpSpPr>
        <p:grpSpPr>
          <a:xfrm>
            <a:off x="365654" y="1115245"/>
            <a:ext cx="5784361" cy="2599004"/>
            <a:chOff x="2519604" y="1131913"/>
            <a:chExt cx="5784361" cy="25990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3EE664-9708-4C45-F41A-964FDC629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3330" y="1499279"/>
              <a:ext cx="4645868" cy="1545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190DE3-0F60-CE1A-D060-8FDD81B1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604" y="2618778"/>
              <a:ext cx="371888" cy="2865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23C009-D919-A554-FEFA-26BD6938A6AD}"/>
                    </a:ext>
                  </a:extLst>
                </p:cNvPr>
                <p:cNvSpPr txBox="1"/>
                <p:nvPr/>
              </p:nvSpPr>
              <p:spPr>
                <a:xfrm>
                  <a:off x="2641609" y="2128596"/>
                  <a:ext cx="961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High </a:t>
                  </a:r>
                  <a14:m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IN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23C009-D919-A554-FEFA-26BD6938A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09" y="2128596"/>
                  <a:ext cx="96124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19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CFD0F-C37E-BEF6-C86B-2570DD2D8424}"/>
                    </a:ext>
                  </a:extLst>
                </p:cNvPr>
                <p:cNvSpPr txBox="1"/>
                <p:nvPr/>
              </p:nvSpPr>
              <p:spPr>
                <a:xfrm>
                  <a:off x="4487862" y="1131913"/>
                  <a:ext cx="889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Low </a:t>
                  </a:r>
                  <a14:m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IN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CFD0F-C37E-BEF6-C86B-2570DD2D8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7862" y="1131913"/>
                  <a:ext cx="8892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634"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D563F6-7562-BDBF-4E4C-13D06FD9913F}"/>
                    </a:ext>
                  </a:extLst>
                </p:cNvPr>
                <p:cNvSpPr txBox="1"/>
                <p:nvPr/>
              </p:nvSpPr>
              <p:spPr>
                <a:xfrm>
                  <a:off x="5332360" y="1137783"/>
                  <a:ext cx="889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Low </a:t>
                  </a:r>
                  <a14:m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IN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D563F6-7562-BDBF-4E4C-13D06FD99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60" y="1137783"/>
                  <a:ext cx="88928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3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F4374F-8065-EAE6-1BF5-6CC30D22CA19}"/>
                </a:ext>
              </a:extLst>
            </p:cNvPr>
            <p:cNvSpPr txBox="1"/>
            <p:nvPr/>
          </p:nvSpPr>
          <p:spPr>
            <a:xfrm>
              <a:off x="3793458" y="3423140"/>
              <a:ext cx="3658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 dirty="0"/>
                <a:t>S. Vafaei, </a:t>
              </a:r>
              <a:r>
                <a:rPr lang="fi-FI" sz="1400" i="1" dirty="0"/>
                <a:t>Nanomaterials</a:t>
              </a:r>
              <a:r>
                <a:rPr lang="fi-FI" sz="1400" dirty="0"/>
                <a:t>, 2020, </a:t>
              </a:r>
              <a:r>
                <a:rPr lang="fi-FI" sz="1400" b="1" dirty="0"/>
                <a:t>10</a:t>
              </a:r>
              <a:r>
                <a:rPr lang="fi-FI" sz="1400" dirty="0"/>
                <a:t>, 397.</a:t>
              </a:r>
              <a:endParaRPr lang="en-IN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E771CD-8A52-87C5-5F74-B59F8FA9D240}"/>
                </a:ext>
              </a:extLst>
            </p:cNvPr>
            <p:cNvSpPr txBox="1"/>
            <p:nvPr/>
          </p:nvSpPr>
          <p:spPr>
            <a:xfrm>
              <a:off x="4395790" y="3108633"/>
              <a:ext cx="204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Marangoni Effect</a:t>
              </a:r>
              <a:endParaRPr lang="en-IN" sz="18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9D0662-6E84-AF42-9B65-B4F982560D41}"/>
                    </a:ext>
                  </a:extLst>
                </p:cNvPr>
                <p:cNvSpPr txBox="1"/>
                <p:nvPr/>
              </p:nvSpPr>
              <p:spPr>
                <a:xfrm>
                  <a:off x="7342716" y="2170347"/>
                  <a:ext cx="961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High </a:t>
                  </a:r>
                  <a14:m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IN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9D0662-6E84-AF42-9B65-B4F982560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716" y="2170347"/>
                  <a:ext cx="96124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19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167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8112-A165-5620-B3D1-E8A666738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Photochemically Induced Marangoni Patterning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CDB01-BD36-A10C-7614-C65EBA3CAC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26FBD-4DAB-209A-5B4D-1047CD56E013}"/>
              </a:ext>
            </a:extLst>
          </p:cNvPr>
          <p:cNvSpPr txBox="1"/>
          <p:nvPr/>
        </p:nvSpPr>
        <p:spPr>
          <a:xfrm>
            <a:off x="10496007" y="4546618"/>
            <a:ext cx="1514904" cy="9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T. A. Arshad et al., Soft Matter, 2014, 10, 8043–8050.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341FF-1E6C-ED4D-A0CF-D0F3BD293A69}"/>
              </a:ext>
            </a:extLst>
          </p:cNvPr>
          <p:cNvGrpSpPr/>
          <p:nvPr/>
        </p:nvGrpSpPr>
        <p:grpSpPr>
          <a:xfrm>
            <a:off x="829164" y="3980333"/>
            <a:ext cx="6096626" cy="1613191"/>
            <a:chOff x="829164" y="3980333"/>
            <a:chExt cx="6096626" cy="16131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CBECC0-CFD1-7861-C35A-E0533B884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9" t="70313" r="47431" b="12912"/>
            <a:stretch/>
          </p:blipFill>
          <p:spPr>
            <a:xfrm>
              <a:off x="829164" y="3980333"/>
              <a:ext cx="3345699" cy="157389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141D1-B943-587D-1967-3F1E82E7E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232834" y="3870020"/>
              <a:ext cx="329213" cy="18562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D3E41D-BD1B-D053-E50C-0AA4037B7089}"/>
                </a:ext>
              </a:extLst>
            </p:cNvPr>
            <p:cNvSpPr txBox="1"/>
            <p:nvPr/>
          </p:nvSpPr>
          <p:spPr>
            <a:xfrm>
              <a:off x="4224058" y="4377341"/>
              <a:ext cx="2701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extended thermal annealing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FDE37-AD31-BF43-A536-9C29C3A69D0B}"/>
                </a:ext>
              </a:extLst>
            </p:cNvPr>
            <p:cNvSpPr txBox="1"/>
            <p:nvPr/>
          </p:nvSpPr>
          <p:spPr>
            <a:xfrm>
              <a:off x="4484090" y="4824083"/>
              <a:ext cx="22204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capillary leveling </a:t>
              </a:r>
            </a:p>
            <a:p>
              <a:pPr algn="ctr"/>
              <a:r>
                <a:rPr lang="en-IN" sz="12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</a:p>
            <a:p>
              <a:pPr algn="ctr"/>
              <a:r>
                <a:rPr lang="en-IN" sz="16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photoproduct diffusion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13276C-7008-E344-BE35-9F7DB0EFDEFC}"/>
              </a:ext>
            </a:extLst>
          </p:cNvPr>
          <p:cNvGrpSpPr/>
          <p:nvPr/>
        </p:nvGrpSpPr>
        <p:grpSpPr>
          <a:xfrm>
            <a:off x="6847985" y="3472142"/>
            <a:ext cx="3432970" cy="1992815"/>
            <a:chOff x="6847985" y="3472142"/>
            <a:chExt cx="3432970" cy="19928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351B9A-C758-01D0-ECCE-A628ACFB9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2" t="52931" r="47508" b="29889"/>
            <a:stretch/>
          </p:blipFill>
          <p:spPr>
            <a:xfrm>
              <a:off x="6847985" y="3925617"/>
              <a:ext cx="3297025" cy="15393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06D754-590A-F4C0-A408-2F68CDA2427A}"/>
                </a:ext>
              </a:extLst>
            </p:cNvPr>
            <p:cNvSpPr txBox="1"/>
            <p:nvPr/>
          </p:nvSpPr>
          <p:spPr>
            <a:xfrm>
              <a:off x="8496496" y="3536013"/>
              <a:ext cx="1784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Further annealing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2C60BC-0B7D-5846-BAB1-720D8122557F}"/>
                </a:ext>
              </a:extLst>
            </p:cNvPr>
            <p:cNvCxnSpPr/>
            <p:nvPr/>
          </p:nvCxnSpPr>
          <p:spPr>
            <a:xfrm>
              <a:off x="8447314" y="3472142"/>
              <a:ext cx="0" cy="5081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66700D-8E3A-EE45-A553-2BB864015A5B}"/>
              </a:ext>
            </a:extLst>
          </p:cNvPr>
          <p:cNvGrpSpPr/>
          <p:nvPr/>
        </p:nvGrpSpPr>
        <p:grpSpPr>
          <a:xfrm>
            <a:off x="1009275" y="1684123"/>
            <a:ext cx="3219825" cy="1788019"/>
            <a:chOff x="1009275" y="1684123"/>
            <a:chExt cx="3219825" cy="17880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A7F191-08B0-253D-B67E-2638A1A7E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09" t="17131" r="47072" b="62897"/>
            <a:stretch/>
          </p:blipFill>
          <p:spPr>
            <a:xfrm>
              <a:off x="1009275" y="1684123"/>
              <a:ext cx="3219825" cy="17880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94B09F-EEA3-414C-ADF0-EA30FF7D73E4}"/>
                </a:ext>
              </a:extLst>
            </p:cNvPr>
            <p:cNvSpPr txBox="1"/>
            <p:nvPr/>
          </p:nvSpPr>
          <p:spPr>
            <a:xfrm>
              <a:off x="2230689" y="1795661"/>
              <a:ext cx="81304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UV light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BE97BF4-48DC-BD41-AAC6-E0CF00DF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3" y="2894822"/>
            <a:ext cx="3688648" cy="14825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705E0B7-0906-EE40-A182-282A123CC0FC}"/>
              </a:ext>
            </a:extLst>
          </p:cNvPr>
          <p:cNvGrpSpPr/>
          <p:nvPr/>
        </p:nvGrpSpPr>
        <p:grpSpPr>
          <a:xfrm>
            <a:off x="4407764" y="1670480"/>
            <a:ext cx="5737245" cy="1665846"/>
            <a:chOff x="4407764" y="1670480"/>
            <a:chExt cx="5737245" cy="16658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420CD1-3738-7046-AD59-2952C23537B3}"/>
                </a:ext>
              </a:extLst>
            </p:cNvPr>
            <p:cNvGrpSpPr/>
            <p:nvPr/>
          </p:nvGrpSpPr>
          <p:grpSpPr>
            <a:xfrm>
              <a:off x="4407764" y="1670480"/>
              <a:ext cx="5737245" cy="1665846"/>
              <a:chOff x="4407764" y="1670480"/>
              <a:chExt cx="5737245" cy="166584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24708C6-3F10-3F41-BF06-C4485CDC2AE8}"/>
                  </a:ext>
                </a:extLst>
              </p:cNvPr>
              <p:cNvGrpSpPr/>
              <p:nvPr/>
            </p:nvGrpSpPr>
            <p:grpSpPr>
              <a:xfrm>
                <a:off x="4541546" y="1670480"/>
                <a:ext cx="5603463" cy="1665846"/>
                <a:chOff x="4541546" y="1670480"/>
                <a:chExt cx="5603463" cy="166584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9F85969-A9AF-FBB0-756B-85D59F366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63" t="36559" r="47470" b="47474"/>
                <a:stretch/>
              </p:blipFill>
              <p:spPr>
                <a:xfrm>
                  <a:off x="6847984" y="1670480"/>
                  <a:ext cx="3297025" cy="1665846"/>
                </a:xfrm>
                <a:prstGeom prst="rect">
                  <a:avLst/>
                </a:prstGeom>
              </p:spPr>
            </p:pic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90AD215-A277-AB48-8779-A195760168C4}"/>
                    </a:ext>
                  </a:extLst>
                </p:cNvPr>
                <p:cNvGrpSpPr/>
                <p:nvPr/>
              </p:nvGrpSpPr>
              <p:grpSpPr>
                <a:xfrm>
                  <a:off x="4541546" y="2386224"/>
                  <a:ext cx="2052438" cy="540036"/>
                  <a:chOff x="4541546" y="2386224"/>
                  <a:chExt cx="2052438" cy="540036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326C9774-8A9B-0870-3D6A-3E83EAB278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6200000">
                    <a:off x="5439702" y="1561156"/>
                    <a:ext cx="329213" cy="197935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EBDD27E-836D-6A46-83D7-E10376A2ACBE}"/>
                      </a:ext>
                    </a:extLst>
                  </p:cNvPr>
                  <p:cNvSpPr txBox="1"/>
                  <p:nvPr/>
                </p:nvSpPr>
                <p:spPr>
                  <a:xfrm>
                    <a:off x="4541546" y="2587706"/>
                    <a:ext cx="178445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16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Marangoni effect</a:t>
                    </a:r>
                  </a:p>
                </p:txBody>
              </p: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4E3186-09EA-E440-8CF9-D8CB9A6A1CDE}"/>
                  </a:ext>
                </a:extLst>
              </p:cNvPr>
              <p:cNvSpPr txBox="1"/>
              <p:nvPr/>
            </p:nvSpPr>
            <p:spPr>
              <a:xfrm>
                <a:off x="4407764" y="1867975"/>
                <a:ext cx="19793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after short period of thermal annealing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4D3901E-FE0B-AD44-B4A3-B548D325DFFB}"/>
                    </a:ext>
                  </a:extLst>
                </p:cNvPr>
                <p:cNvSpPr txBox="1"/>
                <p:nvPr/>
              </p:nvSpPr>
              <p:spPr>
                <a:xfrm>
                  <a:off x="8701314" y="1935035"/>
                  <a:ext cx="159851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4D3901E-FE0B-AD44-B4A3-B548D325D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314" y="1935035"/>
                  <a:ext cx="15985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7143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12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9A1E-F839-2C5A-27ED-E53087B9A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33" y="420315"/>
            <a:ext cx="10951533" cy="6851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A39946-DA9C-A4DC-A8CA-C66749A5EB6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0233" y="1105487"/>
                <a:ext cx="11192539" cy="40634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Study the behavior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 increasing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(photomask-half-periodicity)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(initial height of polymer film);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key parameter of interest in patterned films and governs feature resolution and aspect ratio)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A39946-DA9C-A4DC-A8CA-C66749A5E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0233" y="1105487"/>
                <a:ext cx="11192539" cy="4063413"/>
              </a:xfrm>
              <a:blipFill>
                <a:blip r:embed="rId3"/>
                <a:stretch>
                  <a:fillRect l="-566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3ECC8-25B2-1EF8-216D-A168A7DDEC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50525-6B2E-FD57-7BF7-2ACEC6A9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674" y="2284093"/>
            <a:ext cx="3783934" cy="330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C03DF-ABBF-8864-71D2-FC64A8DD9A30}"/>
              </a:ext>
            </a:extLst>
          </p:cNvPr>
          <p:cNvSpPr txBox="1"/>
          <p:nvPr/>
        </p:nvSpPr>
        <p:spPr>
          <a:xfrm>
            <a:off x="9146608" y="5013849"/>
            <a:ext cx="20719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T. A. Arshad et al., Soft Matter, 2014, 10, 8043–8050.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EEAA0-77D5-444E-AB25-0887A4029A57}"/>
              </a:ext>
            </a:extLst>
          </p:cNvPr>
          <p:cNvSpPr txBox="1"/>
          <p:nvPr/>
        </p:nvSpPr>
        <p:spPr>
          <a:xfrm>
            <a:off x="1244793" y="4983071"/>
            <a:ext cx="344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Physical mechanism unclear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AA362-B2EA-FE49-9F1E-D6B5AF735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2" t="55947" r="47508" b="29889"/>
          <a:stretch/>
        </p:blipFill>
        <p:spPr>
          <a:xfrm>
            <a:off x="1396879" y="2967303"/>
            <a:ext cx="3297025" cy="12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ACF7-75DC-3F9B-D62A-CFE1B319A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6" y="368371"/>
            <a:ext cx="10951533" cy="685172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Equations: Mass and Momentum Conservation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C38FB0F-1E60-BCF5-67A2-0ADD0C30DD2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3646" y="1288216"/>
                <a:ext cx="10951533" cy="3902961"/>
              </a:xfrm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…. film height evolution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𝑃𝑒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 …. photoproduct concentration evolution</a:t>
                </a:r>
                <a:endParaRPr lang="en-US" sz="20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0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0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IN" sz="20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20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𝑆𝑢𝑟𝑓𝑎𝑐𝑒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𝑇𝑒𝑛𝑠𝑖𝑜𝑛</m:t>
                        </m:r>
                      </m:den>
                    </m:f>
                  </m:oMath>
                </a14:m>
                <a:r>
                  <a:rPr lang="en-IN" sz="20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;</a:t>
                </a:r>
                <a:r>
                  <a:rPr lang="en-IN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en-I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𝐷𝑖𝑓𝑓𝑢𝑠𝑖𝑣𝑒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𝑓𝑜𝑟𝑐𝑒𝑠</m:t>
                        </m:r>
                      </m:den>
                    </m:f>
                  </m:oMath>
                </a14:m>
                <a:endParaRPr lang="en-IN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C38FB0F-1E60-BCF5-67A2-0ADD0C30D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3646" y="1288216"/>
                <a:ext cx="10951533" cy="3902961"/>
              </a:xfrm>
              <a:blipFill>
                <a:blip r:embed="rId2"/>
                <a:stretch>
                  <a:fillRect b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E30C6-5FBB-A103-4859-2508111151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552FB-7E26-EC0D-27A4-9D329A786223}"/>
                  </a:ext>
                </a:extLst>
              </p:cNvPr>
              <p:cNvSpPr txBox="1"/>
              <p:nvPr/>
            </p:nvSpPr>
            <p:spPr>
              <a:xfrm>
                <a:off x="6842246" y="4337085"/>
                <a:ext cx="484293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 ⟶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Peclet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number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m:rPr>
                        <m:sty m:val="p"/>
                      </m:rPr>
                      <a:rPr lang="en-IN" sz="20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apillary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number</m:t>
                    </m:r>
                  </m:oMath>
                </a14:m>
                <a:endParaRPr lang="en-IN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sz="20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Marangoni</m:t>
                      </m:r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number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Strength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Marangoni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Forces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552FB-7E26-EC0D-27A4-9D329A786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6" y="4337085"/>
                <a:ext cx="4842933" cy="132343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2FBD7A0A-7AD4-B646-9816-6AC79C039CF4}"/>
              </a:ext>
            </a:extLst>
          </p:cNvPr>
          <p:cNvSpPr/>
          <p:nvPr/>
        </p:nvSpPr>
        <p:spPr>
          <a:xfrm rot="16200000">
            <a:off x="3287487" y="1574799"/>
            <a:ext cx="246744" cy="133531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BEE1BC2-5BCC-2746-91AB-799233AD2FCB}"/>
              </a:ext>
            </a:extLst>
          </p:cNvPr>
          <p:cNvSpPr/>
          <p:nvPr/>
        </p:nvSpPr>
        <p:spPr>
          <a:xfrm rot="16200000">
            <a:off x="4800603" y="1752600"/>
            <a:ext cx="246743" cy="979715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DBC7E-359D-1E4F-A45B-61B5FF68A792}"/>
              </a:ext>
            </a:extLst>
          </p:cNvPr>
          <p:cNvSpPr txBox="1"/>
          <p:nvPr/>
        </p:nvSpPr>
        <p:spPr>
          <a:xfrm>
            <a:off x="2465378" y="2388895"/>
            <a:ext cx="168507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capillary leveling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7BEEF-2A1F-8E42-93AA-A126E1B41411}"/>
              </a:ext>
            </a:extLst>
          </p:cNvPr>
          <p:cNvSpPr txBox="1"/>
          <p:nvPr/>
        </p:nvSpPr>
        <p:spPr>
          <a:xfrm>
            <a:off x="4185270" y="2391002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Marangoni effect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798ECEC-956A-C34B-9C7B-F408BAAE0A82}"/>
              </a:ext>
            </a:extLst>
          </p:cNvPr>
          <p:cNvSpPr/>
          <p:nvPr/>
        </p:nvSpPr>
        <p:spPr>
          <a:xfrm rot="16200000">
            <a:off x="1438260" y="3486388"/>
            <a:ext cx="246747" cy="686635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56BA8C6-4612-F241-853E-3CB13481DAA9}"/>
              </a:ext>
            </a:extLst>
          </p:cNvPr>
          <p:cNvSpPr/>
          <p:nvPr/>
        </p:nvSpPr>
        <p:spPr>
          <a:xfrm rot="16200000">
            <a:off x="2681549" y="3197605"/>
            <a:ext cx="208864" cy="127878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FD6E5-F0D2-E843-8E1A-D97578B2146B}"/>
              </a:ext>
            </a:extLst>
          </p:cNvPr>
          <p:cNvSpPr txBox="1"/>
          <p:nvPr/>
        </p:nvSpPr>
        <p:spPr>
          <a:xfrm>
            <a:off x="1041299" y="3941429"/>
            <a:ext cx="11641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convection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E9586-6B85-904C-9968-EECA7F3CD00F}"/>
              </a:ext>
            </a:extLst>
          </p:cNvPr>
          <p:cNvSpPr txBox="1"/>
          <p:nvPr/>
        </p:nvSpPr>
        <p:spPr>
          <a:xfrm>
            <a:off x="2360222" y="3941428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83561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3565-8DC2-E69B-F9DF-01776E500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BF4AA37-EC84-2295-8BEA-9C8997075B5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3646" y="1346864"/>
                <a:ext cx="10951533" cy="4114136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To find the analytical solutions conveniently, the governing equations were linearized: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film height and concentration were assumed to have the forms,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BF4AA37-EC84-2295-8BEA-9C8997075B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3646" y="1346864"/>
                <a:ext cx="10951533" cy="4114136"/>
              </a:xfrm>
              <a:blipFill>
                <a:blip r:embed="rId3"/>
                <a:stretch>
                  <a:fillRect l="-57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5F32D-8B32-1ACC-B389-4C986806A6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3D3EB6-3801-C749-8F78-AEBFF512FBF0}"/>
                  </a:ext>
                </a:extLst>
              </p:cNvPr>
              <p:cNvSpPr txBox="1"/>
              <p:nvPr/>
            </p:nvSpPr>
            <p:spPr>
              <a:xfrm>
                <a:off x="1448726" y="4173440"/>
                <a:ext cx="8969829" cy="1043363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3D3EB6-3801-C749-8F78-AEBFF512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26" y="4173440"/>
                <a:ext cx="8969829" cy="1043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C40EF-5E31-874F-909B-376DBD11BBD6}"/>
                  </a:ext>
                </a:extLst>
              </p:cNvPr>
              <p:cNvSpPr txBox="1"/>
              <p:nvPr/>
            </p:nvSpPr>
            <p:spPr>
              <a:xfrm>
                <a:off x="4876464" y="2252195"/>
                <a:ext cx="6096000" cy="1261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𝜕𝜂</m:t>
                        </m:r>
                      </m:num>
                      <m:den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𝑀𝑎</m:t>
                                </m:r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---(1)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𝜕𝜉</m:t>
                        </m:r>
                      </m:num>
                      <m:den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𝑃𝑒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---(2)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C40EF-5E31-874F-909B-376DBD11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464" y="2252195"/>
                <a:ext cx="6096000" cy="1261820"/>
              </a:xfrm>
              <a:prstGeom prst="rect">
                <a:avLst/>
              </a:prstGeom>
              <a:blipFill>
                <a:blip r:embed="rId5"/>
                <a:stretch>
                  <a:fillRect l="-208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A9B91868-6167-FC4C-870C-3960765FF99D}"/>
              </a:ext>
            </a:extLst>
          </p:cNvPr>
          <p:cNvSpPr/>
          <p:nvPr/>
        </p:nvSpPr>
        <p:spPr>
          <a:xfrm>
            <a:off x="3367314" y="2644008"/>
            <a:ext cx="841829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F2E152A-3815-1292-97DC-CEAC35D8343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3646" y="1174192"/>
                <a:ext cx="10951533" cy="1801237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(capillary leveling dominates)</a:t>
                </a:r>
              </a:p>
              <a:p>
                <a:pPr marL="0" indent="0">
                  <a:buNone/>
                </a:pPr>
                <a:endParaRPr lang="en-I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F2E152A-3815-1292-97DC-CEAC35D83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3646" y="1174192"/>
                <a:ext cx="10951533" cy="1801237"/>
              </a:xfrm>
              <a:blipFill>
                <a:blip r:embed="rId3"/>
                <a:stretch>
                  <a:fillRect l="-579" t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7018-51CD-9F7F-2781-7E9D7DB4DC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8EC14-5C84-0005-375C-2B6D64D7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13" y="2721249"/>
            <a:ext cx="3662632" cy="2741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28EC3-8E4C-3847-96C9-2D5E43A0A60B}"/>
                  </a:ext>
                </a:extLst>
              </p:cNvPr>
              <p:cNvSpPr txBox="1"/>
              <p:nvPr/>
            </p:nvSpPr>
            <p:spPr>
              <a:xfrm>
                <a:off x="6545943" y="1174192"/>
                <a:ext cx="6096000" cy="1123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(diffusion dominates)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𝑀𝑎𝑃𝑒</m:t>
                              </m:r>
                            </m:num>
                            <m:den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𝐷𝑖𝑓𝑓𝑢𝑠𝑖𝑣𝑒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𝑓𝑜𝑟𝑐𝑒𝑠</m:t>
                          </m:r>
                        </m:den>
                      </m:f>
                    </m:oMath>
                  </m:oMathPara>
                </a14:m>
                <a:endParaRPr lang="en-IN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28EC3-8E4C-3847-96C9-2D5E43A0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43" y="1174192"/>
                <a:ext cx="6096000" cy="1123000"/>
              </a:xfrm>
              <a:prstGeom prst="rect">
                <a:avLst/>
              </a:prstGeom>
              <a:blipFill>
                <a:blip r:embed="rId5"/>
                <a:stretch>
                  <a:fillRect l="-1040" t="-3371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4E75F97-7D89-5E44-95D2-3D20D08B7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230" y="2551947"/>
            <a:ext cx="3662632" cy="3208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D472EBC-ACED-E84D-AE76-AB05EAB54F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645" y="316761"/>
                <a:ext cx="10951533" cy="68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l"/>
                <a:r>
                  <a:rPr lang="en-IN" sz="4000" dirty="0">
                    <a:ea typeface="Cambria Math" panose="02040503050406030204" pitchFamily="18" charset="0"/>
                  </a:rPr>
                  <a:t>Variation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4000" dirty="0"/>
                  <a:t> </a:t>
                </a:r>
                <a:r>
                  <a:rPr lang="en-I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I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D472EBC-ACED-E84D-AE76-AB05EAB5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5" y="316761"/>
                <a:ext cx="10951533" cy="685172"/>
              </a:xfrm>
              <a:prstGeom prst="rect">
                <a:avLst/>
              </a:prstGeom>
              <a:blipFill>
                <a:blip r:embed="rId7"/>
                <a:stretch>
                  <a:fillRect l="-1852" t="-16364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39E5-687E-F945-9A5F-662C9025BF77}"/>
                  </a:ext>
                </a:extLst>
              </p:cNvPr>
              <p:cNvSpPr txBox="1"/>
              <p:nvPr/>
            </p:nvSpPr>
            <p:spPr>
              <a:xfrm>
                <a:off x="297543" y="1598249"/>
                <a:ext cx="6248400" cy="84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𝑀𝑎𝐴</m:t>
                              </m:r>
                            </m:num>
                            <m:den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𝑆𝑢𝑟𝑓𝑎𝑐𝑒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𝑇𝑒𝑛𝑠𝑖𝑜𝑛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39E5-687E-F945-9A5F-662C9025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3" y="1598249"/>
                <a:ext cx="6248400" cy="843116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1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F2E152A-3815-1292-97DC-CEAC35D8343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09410" y="1105345"/>
                <a:ext cx="5982589" cy="1123000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igh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(capillary leveling dominates)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𝑀𝑎𝐴</m:t>
                              </m:r>
                            </m:num>
                            <m:den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𝑆𝑢𝑟𝑓𝑎𝑐𝑒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𝑇𝑒𝑛𝑠𝑖𝑜𝑛</m:t>
                          </m:r>
                        </m:den>
                      </m:f>
                    </m:oMath>
                  </m:oMathPara>
                </a14:m>
                <a:endParaRPr lang="en-IN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F2E152A-3815-1292-97DC-CEAC35D83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09410" y="1105345"/>
                <a:ext cx="5982589" cy="1123000"/>
              </a:xfrm>
              <a:blipFill>
                <a:blip r:embed="rId3"/>
                <a:stretch>
                  <a:fillRect l="-1271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7018-51CD-9F7F-2781-7E9D7DB4DC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28EC3-8E4C-3847-96C9-2D5E43A0A60B}"/>
                  </a:ext>
                </a:extLst>
              </p:cNvPr>
              <p:cNvSpPr txBox="1"/>
              <p:nvPr/>
            </p:nvSpPr>
            <p:spPr>
              <a:xfrm>
                <a:off x="733645" y="1105345"/>
                <a:ext cx="6096000" cy="1123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ow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(diffusion dominates)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𝑀𝑎𝑃𝑒</m:t>
                              </m:r>
                            </m:num>
                            <m:den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𝐷𝑖𝑓𝑓𝑢𝑠𝑖𝑣𝑒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𝑓𝑜𝑟𝑐𝑒𝑠</m:t>
                          </m:r>
                        </m:den>
                      </m:f>
                    </m:oMath>
                  </m:oMathPara>
                </a14:m>
                <a:endParaRPr lang="en-IN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28EC3-8E4C-3847-96C9-2D5E43A0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5" y="1105345"/>
                <a:ext cx="6096000" cy="1123000"/>
              </a:xfrm>
              <a:prstGeom prst="rect">
                <a:avLst/>
              </a:prstGeom>
              <a:blipFill>
                <a:blip r:embed="rId4"/>
                <a:stretch>
                  <a:fillRect l="-1040" t="-2222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3FCFD5D5-EBC1-D04D-AC02-4B9547397F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645" y="316761"/>
                <a:ext cx="10951533" cy="68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l"/>
                <a:r>
                  <a:rPr lang="en-IN" sz="4000" dirty="0">
                    <a:ea typeface="Cambria Math" panose="02040503050406030204" pitchFamily="18" charset="0"/>
                  </a:rPr>
                  <a:t>Variation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4000" dirty="0"/>
                  <a:t> </a:t>
                </a:r>
                <a:r>
                  <a:rPr lang="en-I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3FCFD5D5-EBC1-D04D-AC02-4B9547397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5" y="316761"/>
                <a:ext cx="10951533" cy="685172"/>
              </a:xfrm>
              <a:prstGeom prst="rect">
                <a:avLst/>
              </a:prstGeom>
              <a:blipFill>
                <a:blip r:embed="rId5"/>
                <a:stretch>
                  <a:fillRect l="-1852" t="-14545" b="-3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55E76DD-1BEA-4747-81E8-E6CAF8A19C5C}"/>
              </a:ext>
            </a:extLst>
          </p:cNvPr>
          <p:cNvGrpSpPr/>
          <p:nvPr/>
        </p:nvGrpSpPr>
        <p:grpSpPr>
          <a:xfrm>
            <a:off x="6478181" y="2600386"/>
            <a:ext cx="4491317" cy="3208856"/>
            <a:chOff x="1035325" y="2414829"/>
            <a:chExt cx="4491317" cy="32088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3181D7-CB28-4D3C-E328-D6022136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325" y="2414829"/>
              <a:ext cx="4491317" cy="3208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43F927-05A1-8547-96C3-F8AAE107E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587" t="8222" r="66128" b="75896"/>
            <a:stretch/>
          </p:blipFill>
          <p:spPr>
            <a:xfrm>
              <a:off x="4666006" y="3421978"/>
              <a:ext cx="449943" cy="43542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DA904F-9D39-7045-808C-B7CBF4A28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3" y="2764326"/>
            <a:ext cx="5373587" cy="28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1425"/>
      </p:ext>
    </p:extLst>
  </p:cSld>
  <p:clrMapOvr>
    <a:masterClrMapping/>
  </p:clrMapOvr>
</p:sld>
</file>

<file path=ppt/theme/theme1.xml><?xml version="1.0" encoding="utf-8"?>
<a:theme xmlns:a="http://schemas.openxmlformats.org/drawingml/2006/main" name="Sci-ROIIndia_ReAct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Sci-ROIIndia_ReAct_Template</Template>
  <TotalTime>1328</TotalTime>
  <Words>586</Words>
  <Application>Microsoft Office PowerPoint</Application>
  <PresentationFormat>Widescreen</PresentationFormat>
  <Paragraphs>100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Sci-ROIIndia_ReAct_Template</vt:lpstr>
      <vt:lpstr>Effect of Process Parameters on Attainable Feature Heights in Photoinduced Marangoni Patterning</vt:lpstr>
      <vt:lpstr>Applications of Patterned Polymer Films</vt:lpstr>
      <vt:lpstr>Physical Mechanisms Involved</vt:lpstr>
      <vt:lpstr>Photochemically Induced Marangoni Patterning</vt:lpstr>
      <vt:lpstr>Objective</vt:lpstr>
      <vt:lpstr>Governing Equations: Mass and Momentum Conservation</vt:lpstr>
      <vt:lpstr>Linear Analysis</vt:lpstr>
      <vt:lpstr>PowerPoint Presentation</vt:lpstr>
      <vt:lpstr>PowerPoint Presentation</vt:lpstr>
      <vt:lpstr>Key findings</vt:lpstr>
      <vt:lpstr>Supplementary slides</vt:lpstr>
      <vt:lpstr>Analytical expression for  h_max/h0  (or η_max)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Aneendya Dattagupta</dc:creator>
  <cp:lastModifiedBy>Aneendya Datta Gupta</cp:lastModifiedBy>
  <cp:revision>243</cp:revision>
  <dcterms:created xsi:type="dcterms:W3CDTF">2022-11-15T19:47:50Z</dcterms:created>
  <dcterms:modified xsi:type="dcterms:W3CDTF">2022-12-17T12:22:41Z</dcterms:modified>
</cp:coreProperties>
</file>